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1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72226"/>
            <a:ext cx="7416403" cy="30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Boîte à merveilles d’Ahmed Sefrioui : Un voyage dans la mémoire d’un enfant à Fès</a:t>
            </a:r>
            <a:endParaRPr lang="en-US" sz="4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016" y="549235"/>
            <a:ext cx="11788021" cy="624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: Un témoignage précieux et universel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9016" y="1652588"/>
            <a:ext cx="6372582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Boîte à merveilles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est un miroir fidèle de la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société marocaine traditionnelle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vue à travers les yeux innocents et perspicaces d'un enfant.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9016" y="2790944"/>
            <a:ext cx="6372582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C'est une œuvre fondatrice de la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littérature maghrébine francophone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qui marie harmonieusement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poésie, ethnographie et émotion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touchant ainsi un public universel.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9016" y="3929301"/>
            <a:ext cx="6372582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Elle invite le lecteur à découvrir une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culture riche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et un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univers intime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où la réalité se mêle au rêve, laissant une impression durable.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422" y="1697593"/>
            <a:ext cx="6372582" cy="63725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7308" y="1223486"/>
            <a:ext cx="7686080" cy="536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 roman autobiographique pionnier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087308" y="2017633"/>
            <a:ext cx="3885248" cy="2683073"/>
          </a:xfrm>
          <a:prstGeom prst="roundRect">
            <a:avLst>
              <a:gd name="adj" fmla="val 409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64448" y="2017633"/>
            <a:ext cx="91440" cy="2683073"/>
          </a:xfrm>
          <a:prstGeom prst="roundRect">
            <a:avLst>
              <a:gd name="adj" fmla="val 78873"/>
            </a:avLst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6350437" y="2212181"/>
            <a:ext cx="2383631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Publication et Contexte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350437" y="2583418"/>
            <a:ext cx="3427571" cy="1648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Publié en </a:t>
            </a: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1954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et écrit en </a:t>
            </a: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1952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 </a:t>
            </a: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Ahmed Sefrioui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cet ouvrage est une œuvre fondatrice. Sefrioui, écrivain marocain né à Fès en 1915, offre un témoignage précieux de la vie sous le protectorat français.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10144244" y="2017633"/>
            <a:ext cx="3885248" cy="2683073"/>
          </a:xfrm>
          <a:prstGeom prst="roundRect">
            <a:avLst>
              <a:gd name="adj" fmla="val 409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21384" y="2017633"/>
            <a:ext cx="91440" cy="2683073"/>
          </a:xfrm>
          <a:prstGeom prst="roundRect">
            <a:avLst>
              <a:gd name="adj" fmla="val 78873"/>
            </a:avLst>
          </a:prstGeom>
          <a:solidFill>
            <a:srgbClr val="609DFF"/>
          </a:solidFill>
          <a:ln/>
        </p:spPr>
      </p:sp>
      <p:sp>
        <p:nvSpPr>
          <p:cNvPr id="10" name="Text 7"/>
          <p:cNvSpPr/>
          <p:nvPr/>
        </p:nvSpPr>
        <p:spPr>
          <a:xfrm>
            <a:off x="10407372" y="2212181"/>
            <a:ext cx="2146459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 jalon littéraire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407372" y="2583418"/>
            <a:ext cx="3427571" cy="1922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Considéré comme l'un des </a:t>
            </a: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premiers romans marocains de langue française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il marque l'émergence d'une littérature nationale. Son récit à la première personne tisse habilement souvenirs d'enfance et observations ethnographiques.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87308" y="4872395"/>
            <a:ext cx="3885248" cy="2133719"/>
          </a:xfrm>
          <a:prstGeom prst="roundRect">
            <a:avLst>
              <a:gd name="adj" fmla="val 5143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64448" y="4872395"/>
            <a:ext cx="91440" cy="2133719"/>
          </a:xfrm>
          <a:prstGeom prst="roundRect">
            <a:avLst>
              <a:gd name="adj" fmla="val 78873"/>
            </a:avLst>
          </a:prstGeom>
          <a:solidFill>
            <a:srgbClr val="609DFF"/>
          </a:solidFill>
          <a:ln/>
        </p:spPr>
      </p:sp>
      <p:sp>
        <p:nvSpPr>
          <p:cNvPr id="14" name="Text 11"/>
          <p:cNvSpPr/>
          <p:nvPr/>
        </p:nvSpPr>
        <p:spPr>
          <a:xfrm>
            <a:off x="6350437" y="5066943"/>
            <a:ext cx="218777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L'héritage de Sefrioui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350437" y="5438180"/>
            <a:ext cx="3427571" cy="1373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L'auteur est reconnu pour son style poétique et sa capacité à dépeindre avec finesse les traditions et la culture marocaine, laissant une empreinte indélébile sur la scène littéraire.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727781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 cadre : la médina de Fès au début du XXe siècle</a:t>
            </a:r>
            <a:endParaRPr lang="en-US" sz="240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93C75CA-EDD4-1FF5-7004-9460B78B28EA}"/>
              </a:ext>
            </a:extLst>
          </p:cNvPr>
          <p:cNvGrpSpPr/>
          <p:nvPr/>
        </p:nvGrpSpPr>
        <p:grpSpPr>
          <a:xfrm>
            <a:off x="826737" y="2134562"/>
            <a:ext cx="6219522" cy="4603582"/>
            <a:chOff x="431840" y="1020842"/>
            <a:chExt cx="6732865" cy="1777365"/>
          </a:xfrm>
        </p:grpSpPr>
        <p:sp>
          <p:nvSpPr>
            <p:cNvPr id="3" name="Text 1"/>
            <p:cNvSpPr/>
            <p:nvPr/>
          </p:nvSpPr>
          <p:spPr>
            <a:xfrm>
              <a:off x="431840" y="1020842"/>
              <a:ext cx="6732865" cy="3950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Le roman nous plonge au cœur de la </a:t>
              </a:r>
              <a:r>
                <a:rPr lang="en-US" sz="16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médina de Fès</a:t>
              </a: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, un lieu central où vit </a:t>
              </a:r>
              <a:r>
                <a:rPr lang="en-US" sz="16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Sidi Mohammed</a:t>
              </a: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, le narrateur âgé de six ans.</a:t>
              </a:r>
              <a:endParaRPr lang="en-US" sz="16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431840" y="1526858"/>
              <a:ext cx="6732865" cy="3950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50"/>
                </a:lnSpc>
                <a:buSzPct val="100000"/>
                <a:buChar char="•"/>
              </a:pPr>
              <a:r>
                <a:rPr lang="en-US" sz="16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Dar Chouafa</a:t>
              </a: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, la maison où réside Sidi Mohammed, est un microcosme social où se côtoient voisins et membres de la famille.</a:t>
              </a:r>
              <a:endParaRPr lang="en-US" sz="16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431840" y="1965007"/>
              <a:ext cx="6732865" cy="3950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Les descriptions vibrantes nous transportent dans les </a:t>
              </a:r>
              <a:r>
                <a:rPr lang="en-US" sz="16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ruelles sinueuses</a:t>
              </a: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, au </a:t>
              </a:r>
              <a:r>
                <a:rPr lang="en-US" sz="16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Msid</a:t>
              </a: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 (école coranique), aux </a:t>
              </a:r>
              <a:r>
                <a:rPr lang="en-US" sz="16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bains maures</a:t>
              </a: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 et lors des </a:t>
              </a:r>
              <a:r>
                <a:rPr lang="en-US" sz="16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fêtes traditionnelles</a:t>
              </a: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 comme l'Achoura.</a:t>
              </a:r>
              <a:endParaRPr lang="en-US" sz="16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431840" y="2403158"/>
              <a:ext cx="6732865" cy="3950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Sefrioui dresse une </a:t>
              </a:r>
              <a:r>
                <a:rPr lang="en-US" sz="16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cartographie sociale et géographique précise</a:t>
              </a: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 de la ville et de ses habitants, offrant un aperçu intime d'une époque révolue.</a:t>
              </a:r>
              <a:endParaRPr lang="en-US" sz="1600" dirty="0"/>
            </a:p>
          </p:txBody>
        </p:sp>
      </p:grp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15" y="1048703"/>
            <a:ext cx="6732865" cy="673286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315" y="7920395"/>
            <a:ext cx="6732865" cy="6732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34351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 monde de Sidi Mohammed</a:t>
            </a:r>
            <a:endParaRPr lang="en-US" sz="4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669774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Sidi Mohammed, un enfant solitaire et rêveur</a:t>
            </a:r>
            <a:endParaRPr lang="en-US" sz="240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13415D8-E8C2-96A3-3760-B2EF59165922}"/>
              </a:ext>
            </a:extLst>
          </p:cNvPr>
          <p:cNvGrpSpPr/>
          <p:nvPr/>
        </p:nvGrpSpPr>
        <p:grpSpPr>
          <a:xfrm>
            <a:off x="596133" y="2344032"/>
            <a:ext cx="7227604" cy="3093958"/>
            <a:chOff x="431840" y="1020842"/>
            <a:chExt cx="8139589" cy="1462802"/>
          </a:xfrm>
        </p:grpSpPr>
        <p:sp>
          <p:nvSpPr>
            <p:cNvPr id="3" name="Text 1"/>
            <p:cNvSpPr/>
            <p:nvPr/>
          </p:nvSpPr>
          <p:spPr>
            <a:xfrm>
              <a:off x="431840" y="1020842"/>
              <a:ext cx="8139589" cy="3950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2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Enfant unique</a:t>
              </a: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, Sidi Mohammed ressent une profonde </a:t>
              </a:r>
              <a:r>
                <a:rPr lang="en-US" sz="12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solitude</a:t>
              </a: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. Il a peu d'amis de son âge, ce qui le pousse à chercher refuge dans son monde intérieur.</a:t>
              </a:r>
              <a:endParaRPr lang="en-US" sz="12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616863" y="1554718"/>
              <a:ext cx="7954566" cy="1975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Sa </a:t>
              </a:r>
              <a:r>
                <a:rPr lang="en-US" sz="12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boîte à merveilles</a:t>
              </a: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 devient son confident et son univers parallèle.</a:t>
              </a:r>
              <a:endParaRPr lang="en-US" sz="1200" dirty="0"/>
            </a:p>
          </p:txBody>
        </p:sp>
        <p:sp>
          <p:nvSpPr>
            <p:cNvPr id="5" name="Shape 3"/>
            <p:cNvSpPr/>
            <p:nvPr/>
          </p:nvSpPr>
          <p:spPr>
            <a:xfrm>
              <a:off x="431840" y="1554718"/>
              <a:ext cx="15240" cy="197525"/>
            </a:xfrm>
            <a:prstGeom prst="rect">
              <a:avLst/>
            </a:prstGeom>
            <a:solidFill>
              <a:srgbClr val="609DFF"/>
            </a:solidFill>
            <a:ln/>
          </p:spPr>
        </p:sp>
        <p:sp>
          <p:nvSpPr>
            <p:cNvPr id="6" name="Text 4"/>
            <p:cNvSpPr/>
            <p:nvPr/>
          </p:nvSpPr>
          <p:spPr>
            <a:xfrm>
              <a:off x="431840" y="1891070"/>
              <a:ext cx="8139589" cy="5925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Cette boîte renferme des </a:t>
              </a:r>
              <a:r>
                <a:rPr lang="en-US" sz="12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trésors personnels</a:t>
              </a: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 : billes, fleurs séchées, bouts de verre colorés et autres objets qu'il dote de pouvoirs magiques. Ces objets ne sont pas de simples jouets, mais de véritables </a:t>
              </a:r>
              <a:r>
                <a:rPr lang="en-US" sz="12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compagnons</a:t>
              </a: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 qui peuplent son imagination débordante, lui permettant d'échapper à la rudesse et la monotonie du quotidien.</a:t>
              </a:r>
              <a:endParaRPr lang="en-US" sz="1200" dirty="0"/>
            </a:p>
          </p:txBody>
        </p:sp>
      </p:grp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38" y="1048703"/>
            <a:ext cx="5326023" cy="5326023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038" y="6513552"/>
            <a:ext cx="5326023" cy="53260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580" y="652462"/>
            <a:ext cx="7787640" cy="1211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Les personnages clés autour de Sidi Mohammed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4580" y="2154198"/>
            <a:ext cx="7787640" cy="1781770"/>
          </a:xfrm>
          <a:prstGeom prst="roundRect">
            <a:avLst>
              <a:gd name="adj" fmla="val 456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7440" y="2177058"/>
            <a:ext cx="774978" cy="1736050"/>
          </a:xfrm>
          <a:prstGeom prst="roundRect">
            <a:avLst>
              <a:gd name="adj" fmla="val 6962"/>
            </a:avLst>
          </a:prstGeom>
          <a:solidFill>
            <a:srgbClr val="003180"/>
          </a:solidFill>
          <a:ln/>
        </p:spPr>
      </p:sp>
      <p:sp>
        <p:nvSpPr>
          <p:cNvPr id="6" name="Text 3"/>
          <p:cNvSpPr/>
          <p:nvPr/>
        </p:nvSpPr>
        <p:spPr>
          <a:xfrm>
            <a:off x="6425803" y="2863453"/>
            <a:ext cx="29063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56132" y="2370773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Famille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156132" y="2789634"/>
            <a:ext cx="6579513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Lalla Zoubida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sa mère, et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Maâlem Abdeslam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son père tisserand, forment le noyau familial. Leur vie est rythmée par les traditions et les épreuves.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64580" y="4129683"/>
            <a:ext cx="7787640" cy="1781770"/>
          </a:xfrm>
          <a:prstGeom prst="roundRect">
            <a:avLst>
              <a:gd name="adj" fmla="val 456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87440" y="4152543"/>
            <a:ext cx="774978" cy="1736050"/>
          </a:xfrm>
          <a:prstGeom prst="roundRect">
            <a:avLst>
              <a:gd name="adj" fmla="val 6962"/>
            </a:avLst>
          </a:prstGeom>
          <a:solidFill>
            <a:srgbClr val="003180"/>
          </a:solidFill>
          <a:ln/>
        </p:spPr>
      </p:sp>
      <p:sp>
        <p:nvSpPr>
          <p:cNvPr id="11" name="Text 8"/>
          <p:cNvSpPr/>
          <p:nvPr/>
        </p:nvSpPr>
        <p:spPr>
          <a:xfrm>
            <a:off x="6425803" y="4838938"/>
            <a:ext cx="29063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156132" y="4346258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Les Voisins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156132" y="4765119"/>
            <a:ext cx="6579513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Tante Kenza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la voyante du rez-de-chaussée, apporte une touche de mystère. Les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Driss El Aouad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et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Fatma Bziouya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représentent la vie quotidienne des habitants de Dar Chouafa.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164580" y="6105168"/>
            <a:ext cx="7787640" cy="1471851"/>
          </a:xfrm>
          <a:prstGeom prst="roundRect">
            <a:avLst>
              <a:gd name="adj" fmla="val 552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87440" y="6128028"/>
            <a:ext cx="774978" cy="1426131"/>
          </a:xfrm>
          <a:prstGeom prst="roundRect">
            <a:avLst>
              <a:gd name="adj" fmla="val 6962"/>
            </a:avLst>
          </a:prstGeom>
          <a:solidFill>
            <a:srgbClr val="003180"/>
          </a:solidFill>
          <a:ln/>
        </p:spPr>
      </p:sp>
      <p:sp>
        <p:nvSpPr>
          <p:cNvPr id="16" name="Text 13"/>
          <p:cNvSpPr/>
          <p:nvPr/>
        </p:nvSpPr>
        <p:spPr>
          <a:xfrm>
            <a:off x="6425803" y="6659404"/>
            <a:ext cx="29063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4"/>
          <p:cNvSpPr/>
          <p:nvPr/>
        </p:nvSpPr>
        <p:spPr>
          <a:xfrm>
            <a:off x="7156132" y="6321743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Les Influences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7156132" y="6740604"/>
            <a:ext cx="6579513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Lalla Aïcha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amie de sa mère, et le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Fqih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maître coranique, sont des figures importantes qui influencent la vie du jeune Sidi Mohammed.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178" y="628769"/>
            <a:ext cx="6448306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Thèmes majeurs du roman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0068" y="1589425"/>
            <a:ext cx="299442" cy="299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3949" y="1552099"/>
            <a:ext cx="299489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Solitude et Enfance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6833949" y="2046089"/>
            <a:ext cx="7097673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 roman explore la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solitude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l'enfant sans l'idéaliser, révélant ses peurs, ses angoisses et sa quête de sens dans un monde d'adultes.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0068" y="3121521"/>
            <a:ext cx="299442" cy="299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33949" y="3084195"/>
            <a:ext cx="326028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Traditions Marocaines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6833949" y="3578185"/>
            <a:ext cx="7097673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Il dépeint avec richesse les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traditions marocaines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: superstitions, célébrations, vie quotidienne et les rapports sociaux complexes de la médina.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0068" y="4973062"/>
            <a:ext cx="299442" cy="299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33949" y="4935736"/>
            <a:ext cx="316122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Pauvreté et Difficultés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6833949" y="5429726"/>
            <a:ext cx="7097673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pauvreté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notamment la faillite du père, met en lumière les défis et les difficultés familiales de l'époque.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0068" y="6505158"/>
            <a:ext cx="299442" cy="29944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33949" y="6467832"/>
            <a:ext cx="299489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Refuge Imaginaire</a:t>
            </a:r>
            <a:endParaRPr lang="en-US" sz="2350" dirty="0"/>
          </a:p>
        </p:txBody>
      </p:sp>
      <p:sp>
        <p:nvSpPr>
          <p:cNvPr id="15" name="Text 8"/>
          <p:cNvSpPr/>
          <p:nvPr/>
        </p:nvSpPr>
        <p:spPr>
          <a:xfrm>
            <a:off x="6833949" y="6961823"/>
            <a:ext cx="7097673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 roman illustre la puissance de l'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imagination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et de la 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mémoire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comme moyen d'évasion et de construction d'un monde intérieur.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533" y="845701"/>
            <a:ext cx="7401639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structure et le temps du récit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390323" y="1749623"/>
            <a:ext cx="22860" cy="5634157"/>
          </a:xfrm>
          <a:prstGeom prst="roundRect">
            <a:avLst>
              <a:gd name="adj" fmla="val 359139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587311" y="1957983"/>
            <a:ext cx="586383" cy="22860"/>
          </a:xfrm>
          <a:prstGeom prst="roundRect">
            <a:avLst>
              <a:gd name="adj" fmla="val 359139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170474" y="1749623"/>
            <a:ext cx="439698" cy="439698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43697" y="1786176"/>
            <a:ext cx="29313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367707" y="1816775"/>
            <a:ext cx="2443401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Douze Chapitres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367707" y="2239447"/>
            <a:ext cx="6578560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 roman est divisé en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douze chapitres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chacun représentant une étape du voyage initiatique de Sidi Mohammed.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587311" y="3464243"/>
            <a:ext cx="586383" cy="22860"/>
          </a:xfrm>
          <a:prstGeom prst="roundRect">
            <a:avLst>
              <a:gd name="adj" fmla="val 359139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170474" y="3255883"/>
            <a:ext cx="439698" cy="439698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43697" y="3292435"/>
            <a:ext cx="29313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367707" y="3323034"/>
            <a:ext cx="2443401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Trois Saisons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367707" y="3745706"/>
            <a:ext cx="6578560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 récit s'étale sur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trois saisons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l'hiver, le printemps et l'été – marquant le passage du temps et l'évolution du personnage.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87311" y="4970502"/>
            <a:ext cx="586383" cy="22860"/>
          </a:xfrm>
          <a:prstGeom prst="roundRect">
            <a:avLst>
              <a:gd name="adj" fmla="val 359139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170474" y="4762143"/>
            <a:ext cx="439698" cy="439698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43697" y="4798695"/>
            <a:ext cx="29313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367707" y="4829294"/>
            <a:ext cx="2443401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Une Année de Vie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367707" y="5251966"/>
            <a:ext cx="6578560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Nous suivons une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année entière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dans la vie du jeune Sidi Mohammed, ponctuée d'événements familiaux et de rituels sociaux.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587311" y="6476762"/>
            <a:ext cx="586383" cy="22860"/>
          </a:xfrm>
          <a:prstGeom prst="roundRect">
            <a:avLst>
              <a:gd name="adj" fmla="val 359139"/>
            </a:avLst>
          </a:prstGeom>
          <a:solidFill>
            <a:srgbClr val="194A99"/>
          </a:solidFill>
          <a:ln/>
        </p:spPr>
      </p:sp>
      <p:sp>
        <p:nvSpPr>
          <p:cNvPr id="21" name="Shape 18"/>
          <p:cNvSpPr/>
          <p:nvPr/>
        </p:nvSpPr>
        <p:spPr>
          <a:xfrm>
            <a:off x="6170474" y="6268403"/>
            <a:ext cx="439698" cy="439698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43697" y="6304955"/>
            <a:ext cx="29313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7367707" y="6335554"/>
            <a:ext cx="2443401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Narration Double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367707" y="6758226"/>
            <a:ext cx="6578560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 roman alterne entre les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souvenirs de l'enfant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et les </a:t>
            </a: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commentaires du narrateur adulte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offrant une double perspective enrichissante.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34351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 coffre d’espoir et de rêves</a:t>
            </a:r>
            <a:endParaRPr lang="en-US" sz="4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773</Words>
  <Application>Microsoft Office PowerPoint</Application>
  <PresentationFormat>Personnalisé</PresentationFormat>
  <Paragraphs>65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Merriweather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Wissal BADRI</cp:lastModifiedBy>
  <cp:revision>2</cp:revision>
  <dcterms:created xsi:type="dcterms:W3CDTF">2025-12-21T18:30:49Z</dcterms:created>
  <dcterms:modified xsi:type="dcterms:W3CDTF">2025-12-25T21:39:04Z</dcterms:modified>
</cp:coreProperties>
</file>